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9" r:id="rId7"/>
    <p:sldId id="275" r:id="rId8"/>
    <p:sldId id="276" r:id="rId9"/>
    <p:sldId id="277" r:id="rId10"/>
    <p:sldId id="278" r:id="rId11"/>
    <p:sldId id="280" r:id="rId12"/>
    <p:sldId id="281" r:id="rId13"/>
    <p:sldId id="282" r:id="rId14"/>
    <p:sldId id="273" r:id="rId15"/>
    <p:sldId id="274"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8" autoAdjust="0"/>
    <p:restoredTop sz="94660"/>
  </p:normalViewPr>
  <p:slideViewPr>
    <p:cSldViewPr snapToGrid="0">
      <p:cViewPr varScale="1">
        <p:scale>
          <a:sx n="84" d="100"/>
          <a:sy n="84" d="100"/>
        </p:scale>
        <p:origin x="90"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984885"/>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p>
          <a:p>
            <a:pPr algn="r"/>
            <a:r>
              <a:rPr lang="de-DE" dirty="0" smtClean="0"/>
              <a:t>für Kinder</a:t>
            </a:r>
          </a:p>
          <a:p>
            <a:pPr algn="r"/>
            <a:r>
              <a:rPr lang="de-DE" sz="1100" dirty="0" smtClean="0"/>
              <a:t>von Stefan Höhn</a:t>
            </a:r>
          </a:p>
          <a:p>
            <a:pPr algn="r"/>
            <a:r>
              <a:rPr lang="de-DE" sz="1100" dirty="0" smtClean="0"/>
              <a:t>Basierend auf der </a:t>
            </a:r>
            <a:r>
              <a:rPr lang="de-DE" sz="1100" dirty="0" err="1" smtClean="0"/>
              <a:t>Jumping</a:t>
            </a:r>
            <a:r>
              <a:rPr lang="de-DE" sz="1100" dirty="0" smtClean="0"/>
              <a:t>-Sumo-Bibliothek von Tobias Schneider und Alexander Bischof</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Video</a:t>
            </a:r>
            <a:endParaRPr lang="de-DE" dirty="0"/>
          </a:p>
        </p:txBody>
      </p:sp>
      <p:sp>
        <p:nvSpPr>
          <p:cNvPr id="32" name="TextBox 24"/>
          <p:cNvSpPr txBox="1"/>
          <p:nvPr/>
        </p:nvSpPr>
        <p:spPr>
          <a:xfrm>
            <a:off x="364069" y="880925"/>
            <a:ext cx="6136146" cy="1969770"/>
          </a:xfrm>
          <a:prstGeom prst="rect">
            <a:avLst/>
          </a:prstGeom>
          <a:noFill/>
        </p:spPr>
        <p:txBody>
          <a:bodyPr wrap="square" rtlCol="0">
            <a:spAutoFit/>
          </a:bodyPr>
          <a:lstStyle/>
          <a:p>
            <a:r>
              <a:rPr lang="de-DE" dirty="0" smtClean="0">
                <a:solidFill>
                  <a:schemeClr val="bg1"/>
                </a:solidFill>
              </a:rPr>
              <a:t>Jetzt wird es richtig cool,  denn unser Sumo ist ja eine </a:t>
            </a:r>
            <a:r>
              <a:rPr lang="de-DE" dirty="0" err="1" smtClean="0">
                <a:solidFill>
                  <a:schemeClr val="bg1"/>
                </a:solidFill>
              </a:rPr>
              <a:t>Drone</a:t>
            </a:r>
            <a:r>
              <a:rPr lang="de-DE" dirty="0" smtClean="0">
                <a:solidFill>
                  <a:schemeClr val="bg1"/>
                </a:solidFill>
              </a:rPr>
              <a:t> und eine </a:t>
            </a:r>
            <a:r>
              <a:rPr lang="de-DE" dirty="0" err="1" smtClean="0">
                <a:solidFill>
                  <a:schemeClr val="bg1"/>
                </a:solidFill>
              </a:rPr>
              <a:t>Drone</a:t>
            </a:r>
            <a:r>
              <a:rPr lang="de-DE" dirty="0" smtClean="0">
                <a:solidFill>
                  <a:schemeClr val="bg1"/>
                </a:solidFill>
              </a:rPr>
              <a:t> hat eine Videokamera eingebaut. Diese Kamera wollen wir nun nutzen. Hierzu müssen wir unseren Videokontrollraum öffnen. Dazu öffnet ihr einen Browser und gebt folgende Adresse </a:t>
            </a:r>
            <a:r>
              <a:rPr lang="de-DE" dirty="0">
                <a:solidFill>
                  <a:schemeClr val="bg1"/>
                </a:solidFill>
              </a:rPr>
              <a:t>ein: </a:t>
            </a:r>
            <a:r>
              <a:rPr lang="de-DE" dirty="0" smtClean="0">
                <a:solidFill>
                  <a:schemeClr val="bg1"/>
                </a:solidFill>
              </a:rPr>
              <a:t>      </a:t>
            </a:r>
          </a:p>
          <a:p>
            <a:r>
              <a:rPr lang="de-DE" sz="3200" dirty="0" smtClean="0">
                <a:solidFill>
                  <a:schemeClr val="bg1"/>
                </a:solidFill>
              </a:rPr>
              <a:t>         http</a:t>
            </a:r>
            <a:r>
              <a:rPr lang="de-DE" sz="3200" dirty="0">
                <a:solidFill>
                  <a:schemeClr val="bg1"/>
                </a:solidFill>
              </a:rPr>
              <a:t>://localhost:9000/</a:t>
            </a:r>
            <a:r>
              <a:rPr lang="de-DE" sz="3200" dirty="0" err="1">
                <a:solidFill>
                  <a:schemeClr val="bg1"/>
                </a:solidFill>
              </a:rPr>
              <a:t>monitor</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pic>
        <p:nvPicPr>
          <p:cNvPr id="2" name="Picture 1"/>
          <p:cNvPicPr>
            <a:picLocks noChangeAspect="1"/>
          </p:cNvPicPr>
          <p:nvPr/>
        </p:nvPicPr>
        <p:blipFill>
          <a:blip r:embed="rId3"/>
          <a:stretch>
            <a:fillRect/>
          </a:stretch>
        </p:blipFill>
        <p:spPr>
          <a:xfrm>
            <a:off x="364069" y="3346297"/>
            <a:ext cx="3949291" cy="3296850"/>
          </a:xfrm>
          <a:prstGeom prst="rect">
            <a:avLst/>
          </a:prstGeom>
        </p:spPr>
      </p:pic>
      <p:sp>
        <p:nvSpPr>
          <p:cNvPr id="3" name="TextBox 2"/>
          <p:cNvSpPr txBox="1"/>
          <p:nvPr/>
        </p:nvSpPr>
        <p:spPr>
          <a:xfrm>
            <a:off x="508918" y="4994722"/>
            <a:ext cx="3758593" cy="584775"/>
          </a:xfrm>
          <a:prstGeom prst="rect">
            <a:avLst/>
          </a:prstGeom>
          <a:noFill/>
        </p:spPr>
        <p:txBody>
          <a:bodyPr wrap="none" rtlCol="0">
            <a:spAutoFit/>
          </a:bodyPr>
          <a:lstStyle/>
          <a:p>
            <a:r>
              <a:rPr lang="de-DE" sz="3200" b="1" smtClean="0">
                <a:solidFill>
                  <a:schemeClr val="bg1"/>
                </a:solidFill>
              </a:rPr>
              <a:t>aktuelles Kamerabild</a:t>
            </a:r>
            <a:endParaRPr lang="de-DE" sz="3200" b="1">
              <a:solidFill>
                <a:schemeClr val="bg1"/>
              </a:solidFill>
            </a:endParaRPr>
          </a:p>
        </p:txBody>
      </p:sp>
      <p:sp>
        <p:nvSpPr>
          <p:cNvPr id="20" name="TextBox 19"/>
          <p:cNvSpPr txBox="1"/>
          <p:nvPr/>
        </p:nvSpPr>
        <p:spPr>
          <a:xfrm>
            <a:off x="652386" y="4162146"/>
            <a:ext cx="3372655" cy="584775"/>
          </a:xfrm>
          <a:prstGeom prst="rect">
            <a:avLst/>
          </a:prstGeom>
          <a:noFill/>
        </p:spPr>
        <p:txBody>
          <a:bodyPr wrap="none" rtlCol="0">
            <a:spAutoFit/>
          </a:bodyPr>
          <a:lstStyle/>
          <a:p>
            <a:r>
              <a:rPr lang="de-DE" sz="3200" b="1" dirty="0" smtClean="0">
                <a:solidFill>
                  <a:schemeClr val="bg1"/>
                </a:solidFill>
              </a:rPr>
              <a:t>9 Plätze für </a:t>
            </a:r>
            <a:r>
              <a:rPr lang="de-DE" sz="3200" b="1" dirty="0" err="1" smtClean="0">
                <a:solidFill>
                  <a:schemeClr val="bg1"/>
                </a:solidFill>
              </a:rPr>
              <a:t>Photos</a:t>
            </a:r>
            <a:endParaRPr lang="de-DE" sz="3200" b="1" dirty="0">
              <a:solidFill>
                <a:schemeClr val="bg1"/>
              </a:solidFill>
            </a:endParaRPr>
          </a:p>
        </p:txBody>
      </p:sp>
      <p:cxnSp>
        <p:nvCxnSpPr>
          <p:cNvPr id="9" name="Straight Arrow Connector 8"/>
          <p:cNvCxnSpPr>
            <a:stCxn id="20" idx="0"/>
          </p:cNvCxnSpPr>
          <p:nvPr/>
        </p:nvCxnSpPr>
        <p:spPr>
          <a:xfrm flipH="1" flipV="1">
            <a:off x="652386" y="3691983"/>
            <a:ext cx="1686328" cy="4701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066800" y="3697511"/>
            <a:ext cx="1271914" cy="4610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60500" y="3704946"/>
            <a:ext cx="878214" cy="4535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917700" y="3697511"/>
            <a:ext cx="421013" cy="4653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p:cNvCxnSpPr>
          <p:nvPr/>
        </p:nvCxnSpPr>
        <p:spPr>
          <a:xfrm flipH="1" flipV="1">
            <a:off x="2338713" y="3701324"/>
            <a:ext cx="1" cy="4608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0"/>
          </p:cNvCxnSpPr>
          <p:nvPr/>
        </p:nvCxnSpPr>
        <p:spPr>
          <a:xfrm flipV="1">
            <a:off x="2338714" y="3704946"/>
            <a:ext cx="414414"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0"/>
          </p:cNvCxnSpPr>
          <p:nvPr/>
        </p:nvCxnSpPr>
        <p:spPr>
          <a:xfrm flipV="1">
            <a:off x="2338714" y="3704224"/>
            <a:ext cx="826852"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0"/>
          </p:cNvCxnSpPr>
          <p:nvPr/>
        </p:nvCxnSpPr>
        <p:spPr>
          <a:xfrm flipV="1">
            <a:off x="2338714" y="3704224"/>
            <a:ext cx="1236155"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0" idx="0"/>
          </p:cNvCxnSpPr>
          <p:nvPr/>
        </p:nvCxnSpPr>
        <p:spPr>
          <a:xfrm flipV="1">
            <a:off x="2338714" y="3704224"/>
            <a:ext cx="1654166"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5467293" y="4133636"/>
            <a:ext cx="4572000" cy="1143000"/>
          </a:xfrm>
          <a:prstGeom prst="rect">
            <a:avLst/>
          </a:prstGeom>
        </p:spPr>
      </p:pic>
      <p:sp>
        <p:nvSpPr>
          <p:cNvPr id="48" name="TextBox 24"/>
          <p:cNvSpPr txBox="1"/>
          <p:nvPr/>
        </p:nvSpPr>
        <p:spPr>
          <a:xfrm>
            <a:off x="5467293" y="3174968"/>
            <a:ext cx="5309379" cy="800219"/>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Probieren wir es aus: </a:t>
            </a:r>
            <a:endParaRPr lang="de-DE" dirty="0">
              <a:solidFill>
                <a:schemeClr val="bg1"/>
              </a:solidFill>
            </a:endParaRPr>
          </a:p>
        </p:txBody>
      </p:sp>
      <p:sp>
        <p:nvSpPr>
          <p:cNvPr id="49" name="Oval 48"/>
          <p:cNvSpPr/>
          <p:nvPr/>
        </p:nvSpPr>
        <p:spPr>
          <a:xfrm>
            <a:off x="9060873" y="1756852"/>
            <a:ext cx="760021" cy="75863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Box 24"/>
          <p:cNvSpPr txBox="1"/>
          <p:nvPr/>
        </p:nvSpPr>
        <p:spPr>
          <a:xfrm>
            <a:off x="4828981" y="5575369"/>
            <a:ext cx="6136146" cy="923330"/>
          </a:xfrm>
          <a:prstGeom prst="rect">
            <a:avLst/>
          </a:prstGeom>
          <a:noFill/>
        </p:spPr>
        <p:txBody>
          <a:bodyPr wrap="square" rtlCol="0">
            <a:spAutoFit/>
          </a:bodyPr>
          <a:lstStyle/>
          <a:p>
            <a:r>
              <a:rPr lang="de-DE" dirty="0" smtClean="0">
                <a:solidFill>
                  <a:schemeClr val="bg1"/>
                </a:solidFill>
              </a:rPr>
              <a:t>Tipp: Wenn ihr zwei Monitore an eurem PC habt, legt euch </a:t>
            </a:r>
            <a:r>
              <a:rPr lang="de-DE" dirty="0" err="1" smtClean="0">
                <a:solidFill>
                  <a:schemeClr val="bg1"/>
                </a:solidFill>
              </a:rPr>
              <a:t>Scratch</a:t>
            </a:r>
            <a:r>
              <a:rPr lang="de-DE" dirty="0" smtClean="0">
                <a:solidFill>
                  <a:schemeClr val="bg1"/>
                </a:solidFill>
              </a:rPr>
              <a:t> auf den einen und den Browser auf den anderen Monitor.</a:t>
            </a:r>
            <a:endParaRPr lang="de-DE" sz="3200" dirty="0">
              <a:solidFill>
                <a:schemeClr val="bg1"/>
              </a:solidFill>
            </a:endParaRPr>
          </a:p>
        </p:txBody>
      </p:sp>
    </p:spTree>
    <p:extLst>
      <p:ext uri="{BB962C8B-B14F-4D97-AF65-F5344CB8AC3E}">
        <p14:creationId xmlns:p14="http://schemas.microsoft.com/office/powerpoint/2010/main" val="127948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Fotografieren</a:t>
            </a:r>
            <a:endParaRPr lang="de-DE" dirty="0"/>
          </a:p>
        </p:txBody>
      </p:sp>
      <p:sp>
        <p:nvSpPr>
          <p:cNvPr id="32" name="TextBox 24"/>
          <p:cNvSpPr txBox="1"/>
          <p:nvPr/>
        </p:nvSpPr>
        <p:spPr>
          <a:xfrm>
            <a:off x="364069" y="880925"/>
            <a:ext cx="6136146" cy="1754326"/>
          </a:xfrm>
          <a:prstGeom prst="rect">
            <a:avLst/>
          </a:prstGeom>
          <a:noFill/>
        </p:spPr>
        <p:txBody>
          <a:bodyPr wrap="square" rtlCol="0">
            <a:spAutoFit/>
          </a:bodyPr>
          <a:lstStyle/>
          <a:p>
            <a:r>
              <a:rPr lang="de-DE" dirty="0" smtClean="0">
                <a:solidFill>
                  <a:schemeClr val="bg1"/>
                </a:solidFill>
              </a:rPr>
              <a:t>Wir können auch Fotos schießen. Dazu gibt es einen eigenen Befehl. Verwende den Befehl „fotografieren“ und verknüpfe ihn mit der Taste „f“.</a:t>
            </a:r>
          </a:p>
          <a:p>
            <a:endParaRPr lang="de-DE" dirty="0">
              <a:solidFill>
                <a:schemeClr val="bg1"/>
              </a:solidFill>
            </a:endParaRPr>
          </a:p>
          <a:p>
            <a:r>
              <a:rPr lang="de-DE" dirty="0" smtClean="0">
                <a:solidFill>
                  <a:schemeClr val="bg1"/>
                </a:solidFill>
              </a:rPr>
              <a:t>Bis zu 9 Fotos kannst du machen. </a:t>
            </a:r>
          </a:p>
          <a:p>
            <a:r>
              <a:rPr lang="de-DE" dirty="0" smtClean="0">
                <a:solidFill>
                  <a:schemeClr val="bg1"/>
                </a:solidFill>
              </a:rPr>
              <a:t>Was passiert dann?</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sp>
        <p:nvSpPr>
          <p:cNvPr id="48" name="TextBox 24"/>
          <p:cNvSpPr txBox="1"/>
          <p:nvPr/>
        </p:nvSpPr>
        <p:spPr>
          <a:xfrm>
            <a:off x="4070469" y="5181374"/>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Nun seid ihr bereit für eure Marsmission!</a:t>
            </a:r>
          </a:p>
          <a:p>
            <a:r>
              <a:rPr lang="de-DE" sz="2800" dirty="0" smtClean="0">
                <a:solidFill>
                  <a:schemeClr val="bg1"/>
                </a:solidFill>
              </a:rPr>
              <a:t>Wollen wir loslegen?</a:t>
            </a:r>
            <a:endParaRPr lang="de-DE" dirty="0">
              <a:solidFill>
                <a:schemeClr val="bg1"/>
              </a:solidFill>
            </a:endParaRPr>
          </a:p>
        </p:txBody>
      </p:sp>
      <p:pic>
        <p:nvPicPr>
          <p:cNvPr id="6" name="Picture 5"/>
          <p:cNvPicPr>
            <a:picLocks noChangeAspect="1"/>
          </p:cNvPicPr>
          <p:nvPr/>
        </p:nvPicPr>
        <p:blipFill>
          <a:blip r:embed="rId3"/>
          <a:stretch>
            <a:fillRect/>
          </a:stretch>
        </p:blipFill>
        <p:spPr>
          <a:xfrm>
            <a:off x="4252411" y="1920526"/>
            <a:ext cx="1260883" cy="507094"/>
          </a:xfrm>
          <a:prstGeom prst="rect">
            <a:avLst/>
          </a:prstGeom>
        </p:spPr>
      </p:pic>
    </p:spTree>
    <p:extLst>
      <p:ext uri="{BB962C8B-B14F-4D97-AF65-F5344CB8AC3E}">
        <p14:creationId xmlns:p14="http://schemas.microsoft.com/office/powerpoint/2010/main" val="60633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7471" y="2819801"/>
            <a:ext cx="10515600" cy="3567552"/>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Die Marsmission</a:t>
            </a:r>
            <a:endParaRPr lang="de-DE" dirty="0"/>
          </a:p>
        </p:txBody>
      </p:sp>
      <p:sp>
        <p:nvSpPr>
          <p:cNvPr id="32" name="TextBox 24"/>
          <p:cNvSpPr txBox="1"/>
          <p:nvPr/>
        </p:nvSpPr>
        <p:spPr>
          <a:xfrm>
            <a:off x="364069" y="880925"/>
            <a:ext cx="6136146" cy="1477328"/>
          </a:xfrm>
          <a:prstGeom prst="rect">
            <a:avLst/>
          </a:prstGeom>
          <a:noFill/>
        </p:spPr>
        <p:txBody>
          <a:bodyPr wrap="square" rtlCol="0">
            <a:spAutoFit/>
          </a:bodyPr>
          <a:lstStyle/>
          <a:p>
            <a:r>
              <a:rPr lang="de-DE" dirty="0" smtClean="0">
                <a:solidFill>
                  <a:schemeClr val="bg1"/>
                </a:solidFill>
              </a:rPr>
              <a:t>Wie schon erwähnt, sind wir auf dem Mars gestrandet. Unsere Aufgabe ist es, unsere </a:t>
            </a:r>
            <a:r>
              <a:rPr lang="de-DE" dirty="0" err="1" smtClean="0">
                <a:solidFill>
                  <a:schemeClr val="bg1"/>
                </a:solidFill>
              </a:rPr>
              <a:t>Drone</a:t>
            </a:r>
            <a:r>
              <a:rPr lang="de-DE" dirty="0" smtClean="0">
                <a:solidFill>
                  <a:schemeClr val="bg1"/>
                </a:solidFill>
              </a:rPr>
              <a:t> alleine auf den Weg zu schicken, um an dem Ziel ein Foto zu machen. Dort findet ihr nämlich wichtige Informationen, um wieder nach Hause zu kommen.</a:t>
            </a:r>
          </a:p>
          <a:p>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9452930" y="1102326"/>
            <a:ext cx="2562757" cy="1783541"/>
          </a:xfrm>
          <a:prstGeom prst="rect">
            <a:avLst/>
          </a:prstGeom>
        </p:spPr>
      </p:pic>
      <p:sp>
        <p:nvSpPr>
          <p:cNvPr id="48" name="TextBox 24"/>
          <p:cNvSpPr txBox="1"/>
          <p:nvPr/>
        </p:nvSpPr>
        <p:spPr>
          <a:xfrm>
            <a:off x="364069" y="1845340"/>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Eure Aufgabe, die ihr programmieren müsst, </a:t>
            </a:r>
          </a:p>
          <a:p>
            <a:r>
              <a:rPr lang="de-DE" sz="2800" dirty="0" smtClean="0">
                <a:solidFill>
                  <a:schemeClr val="bg1"/>
                </a:solidFill>
              </a:rPr>
              <a:t>ist:</a:t>
            </a:r>
            <a:endParaRPr lang="de-DE" dirty="0">
              <a:solidFill>
                <a:schemeClr val="bg1"/>
              </a:solidFill>
            </a:endParaRPr>
          </a:p>
        </p:txBody>
      </p:sp>
      <p:sp>
        <p:nvSpPr>
          <p:cNvPr id="7" name="TextBox 24"/>
          <p:cNvSpPr txBox="1"/>
          <p:nvPr/>
        </p:nvSpPr>
        <p:spPr>
          <a:xfrm>
            <a:off x="3016930" y="3076446"/>
            <a:ext cx="7391093" cy="1200329"/>
          </a:xfrm>
          <a:prstGeom prst="rect">
            <a:avLst/>
          </a:prstGeom>
          <a:noFill/>
        </p:spPr>
        <p:txBody>
          <a:bodyPr wrap="square" rtlCol="0">
            <a:spAutoFit/>
          </a:bodyPr>
          <a:lstStyle/>
          <a:p>
            <a:pPr marL="342900" indent="-342900">
              <a:buAutoNum type="arabicParenR"/>
            </a:pPr>
            <a:r>
              <a:rPr lang="de-DE" dirty="0" smtClean="0">
                <a:solidFill>
                  <a:schemeClr val="bg1"/>
                </a:solidFill>
              </a:rPr>
              <a:t>Mit der Taste “S“ wollen wir starten und Video einschalten</a:t>
            </a:r>
          </a:p>
          <a:p>
            <a:pPr marL="342900" indent="-342900">
              <a:buAutoNum type="arabicParenR"/>
            </a:pPr>
            <a:r>
              <a:rPr lang="de-DE" dirty="0" smtClean="0">
                <a:solidFill>
                  <a:schemeClr val="bg1"/>
                </a:solidFill>
              </a:rPr>
              <a:t>Fahrt erstmal einen 1 Meter geradeaus</a:t>
            </a:r>
          </a:p>
          <a:p>
            <a:pPr marL="342900" indent="-342900">
              <a:buAutoNum type="arabicParenR"/>
            </a:pPr>
            <a:r>
              <a:rPr lang="de-DE" dirty="0" smtClean="0">
                <a:solidFill>
                  <a:schemeClr val="bg1"/>
                </a:solidFill>
              </a:rPr>
              <a:t>An dem Hindernis müssen wir links abbiegen (90 Grad), 1 m weit fahren und wieder nach rechts drehen. </a:t>
            </a:r>
            <a:endParaRPr lang="de-DE" dirty="0">
              <a:solidFill>
                <a:schemeClr val="bg1"/>
              </a:solidFill>
            </a:endParaRPr>
          </a:p>
        </p:txBody>
      </p:sp>
      <p:sp>
        <p:nvSpPr>
          <p:cNvPr id="8" name="TextBox 24"/>
          <p:cNvSpPr txBox="1"/>
          <p:nvPr/>
        </p:nvSpPr>
        <p:spPr>
          <a:xfrm>
            <a:off x="3826095" y="4417232"/>
            <a:ext cx="7391598" cy="2031325"/>
          </a:xfrm>
          <a:prstGeom prst="rect">
            <a:avLst/>
          </a:prstGeom>
          <a:noFill/>
        </p:spPr>
        <p:txBody>
          <a:bodyPr wrap="square" rtlCol="0">
            <a:spAutoFit/>
          </a:bodyPr>
          <a:lstStyle/>
          <a:p>
            <a:pPr marL="342900" indent="-342900">
              <a:buFont typeface="+mj-lt"/>
              <a:buAutoNum type="arabicParenR" startAt="4"/>
            </a:pPr>
            <a:r>
              <a:rPr lang="de-DE" dirty="0">
                <a:solidFill>
                  <a:schemeClr val="bg1"/>
                </a:solidFill>
              </a:rPr>
              <a:t>1</a:t>
            </a:r>
            <a:r>
              <a:rPr lang="de-DE" dirty="0" smtClean="0">
                <a:solidFill>
                  <a:schemeClr val="bg1"/>
                </a:solidFill>
              </a:rPr>
              <a:t> Meter gerade aus und jetzt 45 Grad nach rechts drehen</a:t>
            </a:r>
          </a:p>
          <a:p>
            <a:pPr marL="342900" indent="-342900">
              <a:buFont typeface="+mj-lt"/>
              <a:buAutoNum type="arabicParenR" startAt="4"/>
            </a:pPr>
            <a:r>
              <a:rPr lang="de-DE" dirty="0" smtClean="0">
                <a:solidFill>
                  <a:schemeClr val="bg1"/>
                </a:solidFill>
              </a:rPr>
              <a:t>1 Meter gerade aus und wieder 90 Grad nach links</a:t>
            </a:r>
          </a:p>
          <a:p>
            <a:pPr marL="342900" indent="-342900">
              <a:buFont typeface="+mj-lt"/>
              <a:buAutoNum type="arabicParenR" startAt="4"/>
            </a:pPr>
            <a:r>
              <a:rPr lang="de-DE" dirty="0" smtClean="0">
                <a:solidFill>
                  <a:schemeClr val="bg1"/>
                </a:solidFill>
              </a:rPr>
              <a:t>50 cm weit fahren und 45 Grad nach links und nun ein Bild machen</a:t>
            </a:r>
          </a:p>
          <a:p>
            <a:pPr marL="342900" indent="-342900">
              <a:buFont typeface="+mj-lt"/>
              <a:buAutoNum type="arabicParenR" startAt="4"/>
            </a:pPr>
            <a:r>
              <a:rPr lang="de-DE" dirty="0" smtClean="0">
                <a:solidFill>
                  <a:schemeClr val="bg1"/>
                </a:solidFill>
              </a:rPr>
              <a:t>50 cm weit fahren, 90 Grad nach rechts drehen</a:t>
            </a:r>
          </a:p>
          <a:p>
            <a:pPr marL="342900" indent="-342900">
              <a:buFont typeface="+mj-lt"/>
              <a:buAutoNum type="arabicParenR" startAt="4"/>
            </a:pPr>
            <a:r>
              <a:rPr lang="de-DE" dirty="0" smtClean="0">
                <a:solidFill>
                  <a:schemeClr val="bg1"/>
                </a:solidFill>
              </a:rPr>
              <a:t>Weit springen und dann vor Freude „Schwanken“ </a:t>
            </a:r>
          </a:p>
          <a:p>
            <a:pPr marL="342900" indent="-342900">
              <a:buFont typeface="+mj-lt"/>
              <a:buAutoNum type="arabicParenR" startAt="4"/>
            </a:pPr>
            <a:r>
              <a:rPr lang="de-DE" dirty="0" smtClean="0">
                <a:solidFill>
                  <a:schemeClr val="bg1"/>
                </a:solidFill>
              </a:rPr>
              <a:t>(und Video wieder ausschalten)</a:t>
            </a:r>
          </a:p>
          <a:p>
            <a:pPr marL="342900" indent="-342900">
              <a:buFont typeface="+mj-lt"/>
              <a:buAutoNum type="arabicParenR" startAt="4"/>
            </a:pPr>
            <a:endParaRPr lang="de-DE" dirty="0">
              <a:solidFill>
                <a:schemeClr val="bg1"/>
              </a:solidFill>
            </a:endParaRPr>
          </a:p>
        </p:txBody>
      </p:sp>
      <p:pic>
        <p:nvPicPr>
          <p:cNvPr id="2" name="Picture 1"/>
          <p:cNvPicPr>
            <a:picLocks noChangeAspect="1"/>
          </p:cNvPicPr>
          <p:nvPr/>
        </p:nvPicPr>
        <p:blipFill>
          <a:blip r:embed="rId3"/>
          <a:stretch>
            <a:fillRect/>
          </a:stretch>
        </p:blipFill>
        <p:spPr>
          <a:xfrm>
            <a:off x="9201282" y="5574232"/>
            <a:ext cx="2032000" cy="508000"/>
          </a:xfrm>
          <a:prstGeom prst="rect">
            <a:avLst/>
          </a:prstGeom>
        </p:spPr>
      </p:pic>
    </p:spTree>
    <p:extLst>
      <p:ext uri="{BB962C8B-B14F-4D97-AF65-F5344CB8AC3E}">
        <p14:creationId xmlns:p14="http://schemas.microsoft.com/office/powerpoint/2010/main" val="35356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den Sumo,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6703536" y="1582435"/>
            <a:ext cx="3278988" cy="369332"/>
          </a:xfrm>
          <a:prstGeom prst="rect">
            <a:avLst/>
          </a:prstGeom>
          <a:noFill/>
        </p:spPr>
        <p:txBody>
          <a:bodyPr wrap="square" rtlCol="0">
            <a:spAutoFit/>
          </a:bodyPr>
          <a:lstStyle/>
          <a:p>
            <a:r>
              <a:rPr lang="de-DE" dirty="0" smtClean="0"/>
              <a:t>Probiere es aus:</a:t>
            </a:r>
            <a:endParaRPr lang="de-DE" dirty="0"/>
          </a:p>
        </p:txBody>
      </p:sp>
      <p:sp>
        <p:nvSpPr>
          <p:cNvPr id="57" name="TextBox 24"/>
          <p:cNvSpPr txBox="1"/>
          <p:nvPr/>
        </p:nvSpPr>
        <p:spPr>
          <a:xfrm>
            <a:off x="2774285" y="3707514"/>
            <a:ext cx="6882858" cy="369332"/>
          </a:xfrm>
          <a:prstGeom prst="rect">
            <a:avLst/>
          </a:prstGeom>
          <a:noFill/>
        </p:spPr>
        <p:txBody>
          <a:bodyPr wrap="square" rtlCol="0">
            <a:spAutoFit/>
          </a:bodyPr>
          <a:lstStyle/>
          <a:p>
            <a:r>
              <a:rPr lang="de-DE" dirty="0" smtClean="0">
                <a:solidFill>
                  <a:schemeClr val="bg1"/>
                </a:solidFill>
              </a:rPr>
              <a:t>Jetzt machen wir das gleiche mit vorwärts und rückwärts:</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774285" y="1522384"/>
            <a:ext cx="1595654" cy="1566990"/>
          </a:xfrm>
          <a:prstGeom prst="rect">
            <a:avLst/>
          </a:prstGeom>
        </p:spPr>
      </p:pic>
      <p:pic>
        <p:nvPicPr>
          <p:cNvPr id="8" name="Picture 7"/>
          <p:cNvPicPr>
            <a:picLocks noChangeAspect="1"/>
          </p:cNvPicPr>
          <p:nvPr/>
        </p:nvPicPr>
        <p:blipFill>
          <a:blip r:embed="rId4"/>
          <a:stretch>
            <a:fillRect/>
          </a:stretch>
        </p:blipFill>
        <p:spPr>
          <a:xfrm>
            <a:off x="4791473" y="1588329"/>
            <a:ext cx="1358900" cy="1435100"/>
          </a:xfrm>
          <a:prstGeom prst="rect">
            <a:avLst/>
          </a:prstGeom>
        </p:spPr>
      </p:pic>
      <p:pic>
        <p:nvPicPr>
          <p:cNvPr id="9" name="Picture 8"/>
          <p:cNvPicPr>
            <a:picLocks noChangeAspect="1"/>
          </p:cNvPicPr>
          <p:nvPr/>
        </p:nvPicPr>
        <p:blipFill>
          <a:blip r:embed="rId5"/>
          <a:stretch>
            <a:fillRect/>
          </a:stretch>
        </p:blipFill>
        <p:spPr>
          <a:xfrm>
            <a:off x="6762756" y="2026684"/>
            <a:ext cx="2108200" cy="977900"/>
          </a:xfrm>
          <a:prstGeom prst="rect">
            <a:avLst/>
          </a:prstGeom>
        </p:spPr>
      </p:pic>
      <p:sp>
        <p:nvSpPr>
          <p:cNvPr id="12" name="TextBox 24"/>
          <p:cNvSpPr txBox="1"/>
          <p:nvPr/>
        </p:nvSpPr>
        <p:spPr>
          <a:xfrm>
            <a:off x="8870956" y="2081254"/>
            <a:ext cx="1872230" cy="923330"/>
          </a:xfrm>
          <a:prstGeom prst="rect">
            <a:avLst/>
          </a:prstGeom>
          <a:noFill/>
        </p:spPr>
        <p:txBody>
          <a:bodyPr wrap="square" rtlCol="0">
            <a:spAutoFit/>
          </a:bodyPr>
          <a:lstStyle/>
          <a:p>
            <a:r>
              <a:rPr lang="de-DE" dirty="0" smtClean="0"/>
              <a:t>Experimentiere mit den</a:t>
            </a:r>
          </a:p>
          <a:p>
            <a:r>
              <a:rPr lang="de-DE" dirty="0" smtClean="0"/>
              <a:t>Zahlen</a:t>
            </a:r>
            <a:endParaRPr lang="de-DE" dirty="0"/>
          </a:p>
        </p:txBody>
      </p:sp>
      <p:pic>
        <p:nvPicPr>
          <p:cNvPr id="14" name="Picture 13"/>
          <p:cNvPicPr>
            <a:picLocks noChangeAspect="1"/>
          </p:cNvPicPr>
          <p:nvPr/>
        </p:nvPicPr>
        <p:blipFill>
          <a:blip r:embed="rId6"/>
          <a:stretch>
            <a:fillRect/>
          </a:stretch>
        </p:blipFill>
        <p:spPr>
          <a:xfrm>
            <a:off x="3647765" y="4526039"/>
            <a:ext cx="2942755" cy="1529079"/>
          </a:xfrm>
          <a:prstGeom prst="rect">
            <a:avLst/>
          </a:prstGeom>
        </p:spPr>
      </p:pic>
      <p:sp>
        <p:nvSpPr>
          <p:cNvPr id="16" name="TextBox 24"/>
          <p:cNvSpPr txBox="1"/>
          <p:nvPr/>
        </p:nvSpPr>
        <p:spPr>
          <a:xfrm>
            <a:off x="6762756" y="4149243"/>
            <a:ext cx="5309379" cy="2554545"/>
          </a:xfrm>
          <a:prstGeom prst="rect">
            <a:avLst/>
          </a:prstGeom>
          <a:noFill/>
        </p:spPr>
        <p:txBody>
          <a:bodyPr wrap="square" rtlCol="0">
            <a:spAutoFit/>
          </a:bodyPr>
          <a:lstStyle/>
          <a:p>
            <a:r>
              <a:rPr lang="de-DE" dirty="0" smtClean="0">
                <a:solidFill>
                  <a:schemeClr val="bg1"/>
                </a:solidFill>
              </a:rPr>
              <a:t>Hinweis: wir haben die Tasten </a:t>
            </a:r>
            <a:r>
              <a:rPr lang="de-DE" sz="2400" dirty="0" err="1" smtClean="0">
                <a:solidFill>
                  <a:schemeClr val="bg1"/>
                </a:solidFill>
              </a:rPr>
              <a:t>w</a:t>
            </a:r>
            <a:r>
              <a:rPr lang="de-DE" sz="2400" dirty="0" smtClean="0">
                <a:solidFill>
                  <a:schemeClr val="bg1"/>
                </a:solidFill>
              </a:rPr>
              <a:t> </a:t>
            </a:r>
            <a:r>
              <a:rPr lang="de-DE" dirty="0" smtClean="0">
                <a:solidFill>
                  <a:schemeClr val="bg1"/>
                </a:solidFill>
              </a:rPr>
              <a:t>und </a:t>
            </a:r>
            <a:r>
              <a:rPr lang="de-DE" sz="2400" dirty="0" smtClean="0">
                <a:solidFill>
                  <a:schemeClr val="bg1"/>
                </a:solidFill>
              </a:rPr>
              <a:t>s</a:t>
            </a:r>
            <a:r>
              <a:rPr lang="de-DE" dirty="0" smtClean="0">
                <a:solidFill>
                  <a:schemeClr val="bg1"/>
                </a:solidFill>
              </a:rPr>
              <a:t> dafür benutzt.</a:t>
            </a:r>
          </a:p>
          <a:p>
            <a:endParaRPr lang="de-DE" dirty="0">
              <a:solidFill>
                <a:schemeClr val="bg1"/>
              </a:solidFill>
            </a:endParaRPr>
          </a:p>
          <a:p>
            <a:r>
              <a:rPr lang="de-DE" sz="2800" dirty="0" smtClean="0">
                <a:solidFill>
                  <a:schemeClr val="bg1"/>
                </a:solidFill>
              </a:rPr>
              <a:t>Aufgabe: </a:t>
            </a:r>
          </a:p>
          <a:p>
            <a:r>
              <a:rPr lang="de-DE" dirty="0" smtClean="0">
                <a:solidFill>
                  <a:schemeClr val="bg1"/>
                </a:solidFill>
              </a:rPr>
              <a:t>Mach ein paar Messungen, um herauszubekommen, wie schnell für wie lange du fahren musst, um 50 cm weit zu fahren. Wie geht man am besten vor, um das herauszubekommen? Wenn ihr das wisst, brauchen wir das auch noch für 50cm und 100cm und 200cm.</a:t>
            </a:r>
            <a:endParaRPr lang="de-DE" dirty="0">
              <a:solidFill>
                <a:schemeClr val="bg1"/>
              </a:solidFill>
            </a:endParaRPr>
          </a:p>
        </p:txBody>
      </p:sp>
    </p:spTree>
    <p:extLst>
      <p:ext uri="{BB962C8B-B14F-4D97-AF65-F5344CB8AC3E}">
        <p14:creationId xmlns:p14="http://schemas.microsoft.com/office/powerpoint/2010/main" val="169528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Kommando-Werkzeugkasten</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Batterieüberwachung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646331"/>
          </a:xfrm>
          <a:prstGeom prst="rect">
            <a:avLst/>
          </a:prstGeom>
          <a:noFill/>
        </p:spPr>
        <p:txBody>
          <a:bodyPr wrap="square" rtlCol="0">
            <a:spAutoFit/>
          </a:bodyPr>
          <a:lstStyle/>
          <a:p>
            <a:r>
              <a:rPr lang="de-DE" dirty="0" smtClean="0">
                <a:solidFill>
                  <a:schemeClr val="bg1"/>
                </a:solidFill>
              </a:rPr>
              <a:t>Der Sumo verbraucht ganz schön viel Strom, deshalb sollten wir vorsichtshalber mal eine Batterieüberwachung einbauen: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pic>
        <p:nvPicPr>
          <p:cNvPr id="2" name="Picture 1"/>
          <p:cNvPicPr>
            <a:picLocks noChangeAspect="1"/>
          </p:cNvPicPr>
          <p:nvPr/>
        </p:nvPicPr>
        <p:blipFill>
          <a:blip r:embed="rId3"/>
          <a:stretch>
            <a:fillRect/>
          </a:stretch>
        </p:blipFill>
        <p:spPr>
          <a:xfrm>
            <a:off x="7232650" y="3632200"/>
            <a:ext cx="2781300" cy="2616200"/>
          </a:xfrm>
          <a:prstGeom prst="rect">
            <a:avLst/>
          </a:prstGeom>
        </p:spPr>
      </p:pic>
      <p:pic>
        <p:nvPicPr>
          <p:cNvPr id="3" name="Picture 2"/>
          <p:cNvPicPr>
            <a:picLocks noChangeAspect="1"/>
          </p:cNvPicPr>
          <p:nvPr/>
        </p:nvPicPr>
        <p:blipFill>
          <a:blip r:embed="rId4"/>
          <a:stretch>
            <a:fillRect/>
          </a:stretch>
        </p:blipFill>
        <p:spPr>
          <a:xfrm>
            <a:off x="3303853" y="1311762"/>
            <a:ext cx="2324100" cy="2641600"/>
          </a:xfrm>
          <a:prstGeom prst="rect">
            <a:avLst/>
          </a:prstGeom>
        </p:spPr>
      </p:pic>
      <p:sp>
        <p:nvSpPr>
          <p:cNvPr id="17" name="Rounded Rectangle 16"/>
          <p:cNvSpPr/>
          <p:nvPr/>
        </p:nvSpPr>
        <p:spPr>
          <a:xfrm>
            <a:off x="3021438" y="2848463"/>
            <a:ext cx="2272576" cy="49163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Arrow Connector 6"/>
          <p:cNvCxnSpPr/>
          <p:nvPr/>
        </p:nvCxnSpPr>
        <p:spPr>
          <a:xfrm>
            <a:off x="5384800" y="3200400"/>
            <a:ext cx="2578100" cy="1638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5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Die erste Fahrprüfung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Hey, die Grundlagen haben wir gemeistert. Also lasst uns die erste </a:t>
            </a:r>
            <a:r>
              <a:rPr lang="de-DE" dirty="0" err="1" smtClean="0">
                <a:solidFill>
                  <a:schemeClr val="bg1"/>
                </a:solidFill>
              </a:rPr>
              <a:t>Jumping</a:t>
            </a:r>
            <a:r>
              <a:rPr lang="de-DE" dirty="0" smtClean="0">
                <a:solidFill>
                  <a:schemeClr val="bg1"/>
                </a:solidFill>
              </a:rPr>
              <a:t>-Sumo-Medaille bekommen, in dem Du folgende Aufgabe lösen sollst</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 soll die Drohne selbständig folgende Strecke fahren (von oben gesehen):</a:t>
            </a:r>
            <a:endParaRPr lang="de-DE" dirty="0">
              <a:solidFill>
                <a:schemeClr val="bg1"/>
              </a:solidFill>
            </a:endParaRPr>
          </a:p>
        </p:txBody>
      </p:sp>
      <p:pic>
        <p:nvPicPr>
          <p:cNvPr id="3" name="Picture 2"/>
          <p:cNvPicPr>
            <a:picLocks noChangeAspect="1"/>
          </p:cNvPicPr>
          <p:nvPr/>
        </p:nvPicPr>
        <p:blipFill>
          <a:blip r:embed="rId3"/>
          <a:stretch>
            <a:fillRect/>
          </a:stretch>
        </p:blipFill>
        <p:spPr>
          <a:xfrm>
            <a:off x="3628577" y="3995187"/>
            <a:ext cx="876300" cy="838200"/>
          </a:xfrm>
          <a:prstGeom prst="rect">
            <a:avLst/>
          </a:prstGeom>
        </p:spPr>
      </p:pic>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6214309" y="34243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0" name="Right Arrow 19"/>
          <p:cNvSpPr/>
          <p:nvPr/>
        </p:nvSpPr>
        <p:spPr>
          <a:xfrm rot="16200000">
            <a:off x="5563797" y="38250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1" name="Right Arrow 20"/>
          <p:cNvSpPr/>
          <p:nvPr/>
        </p:nvSpPr>
        <p:spPr>
          <a:xfrm rot="5400000">
            <a:off x="6758875" y="392777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7276755" y="4453243"/>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4" name="Right Arrow 23"/>
          <p:cNvSpPr/>
          <p:nvPr/>
        </p:nvSpPr>
        <p:spPr>
          <a:xfrm rot="16200000">
            <a:off x="7752902" y="386247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a:off x="8464007" y="34208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6" name="Right Arrow 25"/>
          <p:cNvSpPr/>
          <p:nvPr/>
        </p:nvSpPr>
        <p:spPr>
          <a:xfrm rot="5400000">
            <a:off x="9008573" y="392426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sp>
        <p:nvSpPr>
          <p:cNvPr id="31" name="TextBox 24"/>
          <p:cNvSpPr txBox="1"/>
          <p:nvPr/>
        </p:nvSpPr>
        <p:spPr>
          <a:xfrm>
            <a:off x="4622080" y="5070925"/>
            <a:ext cx="5851645" cy="369332"/>
          </a:xfrm>
          <a:prstGeom prst="rect">
            <a:avLst/>
          </a:prstGeom>
          <a:noFill/>
        </p:spPr>
        <p:txBody>
          <a:bodyPr wrap="square" rtlCol="0">
            <a:spAutoFit/>
          </a:bodyPr>
          <a:lstStyle/>
          <a:p>
            <a:r>
              <a:rPr lang="de-DE" dirty="0" smtClean="0">
                <a:solidFill>
                  <a:schemeClr val="bg1"/>
                </a:solidFill>
              </a:rPr>
              <a:t>Alle </a:t>
            </a:r>
            <a:r>
              <a:rPr lang="de-DE" smtClean="0">
                <a:solidFill>
                  <a:schemeClr val="bg1"/>
                </a:solidFill>
              </a:rPr>
              <a:t>schwarzen Pfeile sind 50cm lang.</a:t>
            </a:r>
            <a:endParaRPr lang="de-DE" dirty="0">
              <a:solidFill>
                <a:schemeClr val="bg1"/>
              </a:solidFill>
            </a:endParaRPr>
          </a:p>
        </p:txBody>
      </p:sp>
      <p:sp>
        <p:nvSpPr>
          <p:cNvPr id="35" name="Right Arrow 34"/>
          <p:cNvSpPr/>
          <p:nvPr/>
        </p:nvSpPr>
        <p:spPr>
          <a:xfrm>
            <a:off x="9646794" y="445229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36" name="Right Arrow 35"/>
          <p:cNvSpPr/>
          <p:nvPr/>
        </p:nvSpPr>
        <p:spPr>
          <a:xfrm rot="16200000">
            <a:off x="10122941" y="3861535"/>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497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0186" y="1448482"/>
            <a:ext cx="2327403" cy="4861033"/>
          </a:xfrm>
          <a:prstGeom prst="rect">
            <a:avLst/>
          </a:prstGeom>
        </p:spPr>
      </p:pic>
      <p:sp>
        <p:nvSpPr>
          <p:cNvPr id="2" name="Title 1"/>
          <p:cNvSpPr>
            <a:spLocks noGrp="1"/>
          </p:cNvSpPr>
          <p:nvPr>
            <p:ph type="title"/>
          </p:nvPr>
        </p:nvSpPr>
        <p:spPr/>
        <p:txBody>
          <a:bodyPr/>
          <a:lstStyle/>
          <a:p>
            <a:r>
              <a:rPr lang="de-DE" dirty="0" smtClean="0"/>
              <a:t>Die Lösung</a:t>
            </a:r>
            <a:endParaRPr lang="de-DE" dirty="0"/>
          </a:p>
        </p:txBody>
      </p:sp>
      <p:sp>
        <p:nvSpPr>
          <p:cNvPr id="3" name="TextBox 24"/>
          <p:cNvSpPr txBox="1"/>
          <p:nvPr/>
        </p:nvSpPr>
        <p:spPr>
          <a:xfrm>
            <a:off x="469018" y="594963"/>
            <a:ext cx="3209603" cy="369332"/>
          </a:xfrm>
          <a:prstGeom prst="rect">
            <a:avLst/>
          </a:prstGeom>
          <a:noFill/>
        </p:spPr>
        <p:txBody>
          <a:bodyPr wrap="square" rtlCol="0">
            <a:spAutoFit/>
          </a:bodyPr>
          <a:lstStyle/>
          <a:p>
            <a:r>
              <a:rPr lang="de-DE" dirty="0" smtClean="0">
                <a:solidFill>
                  <a:schemeClr val="bg1"/>
                </a:solidFill>
              </a:rPr>
              <a:t>Schauen wir uns die Lösung an</a:t>
            </a:r>
            <a:endParaRPr lang="de-DE" dirty="0">
              <a:solidFill>
                <a:schemeClr val="bg1"/>
              </a:solidFill>
            </a:endParaRPr>
          </a:p>
        </p:txBody>
      </p:sp>
      <p:sp>
        <p:nvSpPr>
          <p:cNvPr id="7" name="TextBox 24"/>
          <p:cNvSpPr txBox="1"/>
          <p:nvPr/>
        </p:nvSpPr>
        <p:spPr>
          <a:xfrm>
            <a:off x="3731172" y="594963"/>
            <a:ext cx="4635062" cy="369332"/>
          </a:xfrm>
          <a:prstGeom prst="rect">
            <a:avLst/>
          </a:prstGeom>
          <a:noFill/>
        </p:spPr>
        <p:txBody>
          <a:bodyPr wrap="square" rtlCol="0">
            <a:spAutoFit/>
          </a:bodyPr>
          <a:lstStyle/>
          <a:p>
            <a:r>
              <a:rPr lang="de-DE" dirty="0" smtClean="0">
                <a:solidFill>
                  <a:schemeClr val="bg1"/>
                </a:solidFill>
              </a:rPr>
              <a:t>Auseinander kann man es besser erkennen</a:t>
            </a:r>
            <a:endParaRPr lang="de-DE" dirty="0">
              <a:solidFill>
                <a:schemeClr val="bg1"/>
              </a:solidFill>
            </a:endParaRPr>
          </a:p>
        </p:txBody>
      </p:sp>
      <p:grpSp>
        <p:nvGrpSpPr>
          <p:cNvPr id="20" name="Group 19"/>
          <p:cNvGrpSpPr/>
          <p:nvPr/>
        </p:nvGrpSpPr>
        <p:grpSpPr>
          <a:xfrm rot="5400000">
            <a:off x="4824703" y="3106142"/>
            <a:ext cx="5345222" cy="1061528"/>
            <a:chOff x="3628577" y="3420820"/>
            <a:chExt cx="7085129" cy="1412567"/>
          </a:xfrm>
        </p:grpSpPr>
        <p:pic>
          <p:nvPicPr>
            <p:cNvPr id="8" name="Picture 7"/>
            <p:cNvPicPr>
              <a:picLocks noChangeAspect="1"/>
            </p:cNvPicPr>
            <p:nvPr/>
          </p:nvPicPr>
          <p:blipFill>
            <a:blip r:embed="rId3"/>
            <a:stretch>
              <a:fillRect/>
            </a:stretch>
          </p:blipFill>
          <p:spPr>
            <a:xfrm>
              <a:off x="3628577" y="3995187"/>
              <a:ext cx="876300" cy="838200"/>
            </a:xfrm>
            <a:prstGeom prst="rect">
              <a:avLst/>
            </a:prstGeom>
          </p:spPr>
        </p:pic>
        <p:sp>
          <p:nvSpPr>
            <p:cNvPr id="9" name="Right Arrow 8"/>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0" name="Right Arrow 9"/>
            <p:cNvSpPr/>
            <p:nvPr/>
          </p:nvSpPr>
          <p:spPr>
            <a:xfrm>
              <a:off x="6214308" y="3424326"/>
              <a:ext cx="755188" cy="394328"/>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1" name="Right Arrow 10"/>
            <p:cNvSpPr/>
            <p:nvPr/>
          </p:nvSpPr>
          <p:spPr>
            <a:xfrm rot="16200000">
              <a:off x="5563797" y="3825020"/>
              <a:ext cx="801385" cy="380144"/>
            </a:xfrm>
            <a:prstGeom prst="rightArrow">
              <a:avLst/>
            </a:prstGeom>
            <a:solidFill>
              <a:schemeClr val="accent4"/>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2" name="Right Arrow 11"/>
            <p:cNvSpPr/>
            <p:nvPr/>
          </p:nvSpPr>
          <p:spPr>
            <a:xfrm rot="5400000">
              <a:off x="6758875" y="3927776"/>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3" name="Right Arrow 12"/>
            <p:cNvSpPr/>
            <p:nvPr/>
          </p:nvSpPr>
          <p:spPr>
            <a:xfrm>
              <a:off x="7276755" y="4453243"/>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4" name="Right Arrow 13"/>
            <p:cNvSpPr/>
            <p:nvPr/>
          </p:nvSpPr>
          <p:spPr>
            <a:xfrm rot="16200000">
              <a:off x="7752902" y="386247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5" name="Right Arrow 14"/>
            <p:cNvSpPr/>
            <p:nvPr/>
          </p:nvSpPr>
          <p:spPr>
            <a:xfrm>
              <a:off x="8464007" y="3420820"/>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6" name="Right Arrow 15"/>
            <p:cNvSpPr/>
            <p:nvPr/>
          </p:nvSpPr>
          <p:spPr>
            <a:xfrm rot="5400000">
              <a:off x="9008573" y="3924269"/>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9646794" y="445229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9" name="Right Arrow 18"/>
            <p:cNvSpPr/>
            <p:nvPr/>
          </p:nvSpPr>
          <p:spPr>
            <a:xfrm rot="16200000">
              <a:off x="10122941" y="3861535"/>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grpSp>
      <p:sp>
        <p:nvSpPr>
          <p:cNvPr id="21" name="Rounded Rectangle 20"/>
          <p:cNvSpPr/>
          <p:nvPr/>
        </p:nvSpPr>
        <p:spPr>
          <a:xfrm>
            <a:off x="44256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ounded Rectangle 21"/>
          <p:cNvSpPr/>
          <p:nvPr/>
        </p:nvSpPr>
        <p:spPr>
          <a:xfrm>
            <a:off x="44256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ounded Rectangle 22"/>
          <p:cNvSpPr/>
          <p:nvPr/>
        </p:nvSpPr>
        <p:spPr>
          <a:xfrm>
            <a:off x="44240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ounded Rectangle 23"/>
          <p:cNvSpPr/>
          <p:nvPr/>
        </p:nvSpPr>
        <p:spPr>
          <a:xfrm>
            <a:off x="44240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ounded Rectangle 24"/>
          <p:cNvSpPr/>
          <p:nvPr/>
        </p:nvSpPr>
        <p:spPr>
          <a:xfrm>
            <a:off x="43916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Box 24"/>
          <p:cNvSpPr txBox="1"/>
          <p:nvPr/>
        </p:nvSpPr>
        <p:spPr>
          <a:xfrm>
            <a:off x="8493729" y="2067475"/>
            <a:ext cx="3024214" cy="4062651"/>
          </a:xfrm>
          <a:prstGeom prst="rect">
            <a:avLst/>
          </a:prstGeom>
          <a:solidFill>
            <a:schemeClr val="bg1">
              <a:lumMod val="85000"/>
              <a:alpha val="91000"/>
            </a:schemeClr>
          </a:solidFill>
        </p:spPr>
        <p:txBody>
          <a:bodyPr wrap="square" rtlCol="0">
            <a:spAutoFit/>
          </a:bodyPr>
          <a:lstStyle/>
          <a:p>
            <a:r>
              <a:rPr lang="de-DE" sz="2400" dirty="0" smtClean="0"/>
              <a:t>Also einfacher gesagt</a:t>
            </a:r>
          </a:p>
          <a:p>
            <a:pPr marL="285750" indent="-285750">
              <a:buFont typeface="Arial" charset="0"/>
              <a:buChar char="•"/>
            </a:pPr>
            <a:r>
              <a:rPr lang="de-DE" dirty="0" smtClean="0">
                <a:solidFill>
                  <a:schemeClr val="accent2">
                    <a:lumMod val="75000"/>
                  </a:schemeClr>
                </a:solidFill>
              </a:rPr>
              <a:t>geradeaus und links und dann</a:t>
            </a:r>
          </a:p>
          <a:p>
            <a:pPr marL="285750" indent="-285750">
              <a:buFont typeface="Arial" charset="0"/>
              <a:buChar char="•"/>
            </a:pPr>
            <a:endParaRPr lang="de-DE" dirty="0"/>
          </a:p>
          <a:p>
            <a:pPr marL="285750" indent="-285750">
              <a:buFont typeface="Arial" charset="0"/>
              <a:buChar char="•"/>
            </a:pPr>
            <a:r>
              <a:rPr lang="de-DE" b="1" dirty="0" smtClean="0">
                <a:solidFill>
                  <a:schemeClr val="accent5"/>
                </a:solidFill>
              </a:rPr>
              <a:t>rechts rum</a:t>
            </a:r>
          </a:p>
          <a:p>
            <a:pPr marL="285750" indent="-285750">
              <a:buFont typeface="Arial" charset="0"/>
              <a:buChar char="•"/>
            </a:pPr>
            <a:endParaRPr lang="de-DE" dirty="0" smtClean="0"/>
          </a:p>
          <a:p>
            <a:pPr marL="285750" indent="-285750">
              <a:buFont typeface="Arial" charset="0"/>
              <a:buChar char="•"/>
            </a:pPr>
            <a:endParaRPr lang="de-DE" dirty="0"/>
          </a:p>
          <a:p>
            <a:pPr marL="285750" indent="-285750">
              <a:buFont typeface="Arial" charset="0"/>
              <a:buChar char="•"/>
            </a:pPr>
            <a:r>
              <a:rPr lang="de-DE" b="1" dirty="0" smtClean="0">
                <a:solidFill>
                  <a:schemeClr val="accent6">
                    <a:lumMod val="75000"/>
                  </a:schemeClr>
                </a:solidFill>
              </a:rPr>
              <a:t>links rum</a:t>
            </a:r>
          </a:p>
          <a:p>
            <a:pPr marL="285750" indent="-285750">
              <a:buFont typeface="Arial" charset="0"/>
              <a:buChar char="•"/>
            </a:pPr>
            <a:endParaRPr lang="de-DE" b="1" dirty="0">
              <a:solidFill>
                <a:schemeClr val="bg1"/>
              </a:solidFill>
            </a:endParaRPr>
          </a:p>
          <a:p>
            <a:pPr marL="285750" indent="-285750">
              <a:buFont typeface="Arial" charset="0"/>
              <a:buChar char="•"/>
            </a:pPr>
            <a:endParaRPr lang="de-DE" b="1" dirty="0" smtClean="0">
              <a:solidFill>
                <a:schemeClr val="bg1"/>
              </a:solidFill>
            </a:endParaRPr>
          </a:p>
          <a:p>
            <a:pPr marL="285750" indent="-285750">
              <a:buFont typeface="Arial" charset="0"/>
              <a:buChar char="•"/>
            </a:pPr>
            <a:r>
              <a:rPr lang="de-DE" b="1" dirty="0" smtClean="0">
                <a:solidFill>
                  <a:schemeClr val="accent1">
                    <a:lumMod val="75000"/>
                  </a:schemeClr>
                </a:solidFill>
              </a:rPr>
              <a:t>rechts rum </a:t>
            </a:r>
          </a:p>
          <a:p>
            <a:pPr marL="285750" indent="-285750">
              <a:buFont typeface="Arial" charset="0"/>
              <a:buChar char="•"/>
            </a:pPr>
            <a:endParaRPr lang="de-DE" b="1" dirty="0" smtClean="0">
              <a:solidFill>
                <a:schemeClr val="bg1"/>
              </a:solidFill>
            </a:endParaRPr>
          </a:p>
          <a:p>
            <a:pPr marL="285750" indent="-285750">
              <a:buFont typeface="Arial" charset="0"/>
              <a:buChar char="•"/>
            </a:pPr>
            <a:endParaRPr lang="de-DE" b="1" dirty="0">
              <a:solidFill>
                <a:schemeClr val="bg1"/>
              </a:solidFill>
            </a:endParaRPr>
          </a:p>
          <a:p>
            <a:pPr marL="285750" indent="-285750">
              <a:buFont typeface="Arial" charset="0"/>
              <a:buChar char="•"/>
            </a:pPr>
            <a:r>
              <a:rPr lang="de-DE" b="1" dirty="0" smtClean="0">
                <a:solidFill>
                  <a:schemeClr val="accent6">
                    <a:lumMod val="75000"/>
                  </a:schemeClr>
                </a:solidFill>
              </a:rPr>
              <a:t>links rum</a:t>
            </a:r>
            <a:endParaRPr lang="de-DE" b="1" dirty="0">
              <a:solidFill>
                <a:schemeClr val="accent6">
                  <a:lumMod val="75000"/>
                </a:schemeClr>
              </a:solidFill>
            </a:endParaRPr>
          </a:p>
        </p:txBody>
      </p:sp>
      <p:pic>
        <p:nvPicPr>
          <p:cNvPr id="17" name="Picture 16"/>
          <p:cNvPicPr>
            <a:picLocks noChangeAspect="1"/>
          </p:cNvPicPr>
          <p:nvPr/>
        </p:nvPicPr>
        <p:blipFill>
          <a:blip r:embed="rId4"/>
          <a:stretch>
            <a:fillRect/>
          </a:stretch>
        </p:blipFill>
        <p:spPr>
          <a:xfrm>
            <a:off x="469018" y="1472678"/>
            <a:ext cx="2934404" cy="4861033"/>
          </a:xfrm>
          <a:prstGeom prst="rect">
            <a:avLst/>
          </a:prstGeom>
        </p:spPr>
      </p:pic>
    </p:spTree>
    <p:extLst>
      <p:ext uri="{BB962C8B-B14F-4D97-AF65-F5344CB8AC3E}">
        <p14:creationId xmlns:p14="http://schemas.microsoft.com/office/powerpoint/2010/main" val="129558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Eigene Blöcke</a:t>
            </a:r>
            <a:endParaRPr lang="de-DE" dirty="0"/>
          </a:p>
        </p:txBody>
      </p:sp>
      <p:sp>
        <p:nvSpPr>
          <p:cNvPr id="3" name="TextBox 24"/>
          <p:cNvSpPr txBox="1"/>
          <p:nvPr/>
        </p:nvSpPr>
        <p:spPr>
          <a:xfrm>
            <a:off x="447997" y="594963"/>
            <a:ext cx="4365741" cy="923330"/>
          </a:xfrm>
          <a:prstGeom prst="rect">
            <a:avLst/>
          </a:prstGeom>
          <a:noFill/>
        </p:spPr>
        <p:txBody>
          <a:bodyPr wrap="square" rtlCol="0">
            <a:spAutoFit/>
          </a:bodyPr>
          <a:lstStyle/>
          <a:p>
            <a:r>
              <a:rPr lang="de-DE" dirty="0" smtClean="0">
                <a:solidFill>
                  <a:schemeClr val="bg1"/>
                </a:solidFill>
              </a:rPr>
              <a:t>Cool wäre es doch, wenn wir uns ein „rechts rum“ oder “links rum“ bauen und wieder verwenden könnten...</a:t>
            </a:r>
            <a:endParaRPr lang="de-DE" dirty="0">
              <a:solidFill>
                <a:schemeClr val="bg1"/>
              </a:solidFill>
            </a:endParaRPr>
          </a:p>
        </p:txBody>
      </p:sp>
      <p:sp>
        <p:nvSpPr>
          <p:cNvPr id="28" name="TextBox 24"/>
          <p:cNvSpPr txBox="1"/>
          <p:nvPr/>
        </p:nvSpPr>
        <p:spPr>
          <a:xfrm>
            <a:off x="7446874" y="1915428"/>
            <a:ext cx="3090202" cy="646331"/>
          </a:xfrm>
          <a:prstGeom prst="rect">
            <a:avLst/>
          </a:prstGeom>
          <a:noFill/>
        </p:spPr>
        <p:txBody>
          <a:bodyPr wrap="square" rtlCol="0">
            <a:spAutoFit/>
          </a:bodyPr>
          <a:lstStyle/>
          <a:p>
            <a:r>
              <a:rPr lang="de-DE" b="1" dirty="0" smtClean="0"/>
              <a:t>Und jetzt können wir es immer wieder verwenden</a:t>
            </a:r>
            <a:endParaRPr lang="de-DE" b="1" dirty="0"/>
          </a:p>
        </p:txBody>
      </p:sp>
      <p:pic>
        <p:nvPicPr>
          <p:cNvPr id="29" name="Picture 28"/>
          <p:cNvPicPr>
            <a:picLocks noChangeAspect="1"/>
          </p:cNvPicPr>
          <p:nvPr/>
        </p:nvPicPr>
        <p:blipFill>
          <a:blip r:embed="rId2"/>
          <a:stretch>
            <a:fillRect/>
          </a:stretch>
        </p:blipFill>
        <p:spPr>
          <a:xfrm>
            <a:off x="7446874" y="2978793"/>
            <a:ext cx="3987800" cy="3009900"/>
          </a:xfrm>
          <a:prstGeom prst="rect">
            <a:avLst/>
          </a:prstGeom>
        </p:spPr>
      </p:pic>
      <p:pic>
        <p:nvPicPr>
          <p:cNvPr id="4" name="Picture 3"/>
          <p:cNvPicPr>
            <a:picLocks noChangeAspect="1"/>
          </p:cNvPicPr>
          <p:nvPr/>
        </p:nvPicPr>
        <p:blipFill>
          <a:blip r:embed="rId3"/>
          <a:stretch>
            <a:fillRect/>
          </a:stretch>
        </p:blipFill>
        <p:spPr>
          <a:xfrm>
            <a:off x="531419" y="2097603"/>
            <a:ext cx="2681283" cy="1629252"/>
          </a:xfrm>
          <a:prstGeom prst="rect">
            <a:avLst/>
          </a:prstGeom>
        </p:spPr>
      </p:pic>
      <p:pic>
        <p:nvPicPr>
          <p:cNvPr id="7" name="Picture 6"/>
          <p:cNvPicPr>
            <a:picLocks noChangeAspect="1"/>
          </p:cNvPicPr>
          <p:nvPr/>
        </p:nvPicPr>
        <p:blipFill>
          <a:blip r:embed="rId4"/>
          <a:stretch>
            <a:fillRect/>
          </a:stretch>
        </p:blipFill>
        <p:spPr>
          <a:xfrm>
            <a:off x="531419" y="4306165"/>
            <a:ext cx="2686809" cy="1579951"/>
          </a:xfrm>
          <a:prstGeom prst="rect">
            <a:avLst/>
          </a:prstGeom>
        </p:spPr>
      </p:pic>
      <p:pic>
        <p:nvPicPr>
          <p:cNvPr id="18" name="Picture 17"/>
          <p:cNvPicPr>
            <a:picLocks noChangeAspect="1"/>
          </p:cNvPicPr>
          <p:nvPr/>
        </p:nvPicPr>
        <p:blipFill>
          <a:blip r:embed="rId5"/>
          <a:stretch>
            <a:fillRect/>
          </a:stretch>
        </p:blipFill>
        <p:spPr>
          <a:xfrm>
            <a:off x="4138886" y="1448482"/>
            <a:ext cx="2327403" cy="4861033"/>
          </a:xfrm>
          <a:prstGeom prst="rect">
            <a:avLst/>
          </a:prstGeom>
        </p:spPr>
      </p:pic>
      <p:sp>
        <p:nvSpPr>
          <p:cNvPr id="19" name="Rounded Rectangle 18"/>
          <p:cNvSpPr/>
          <p:nvPr/>
        </p:nvSpPr>
        <p:spPr>
          <a:xfrm>
            <a:off x="41843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ounded Rectangle 19"/>
          <p:cNvSpPr/>
          <p:nvPr/>
        </p:nvSpPr>
        <p:spPr>
          <a:xfrm>
            <a:off x="41843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ounded Rectangle 25"/>
          <p:cNvSpPr/>
          <p:nvPr/>
        </p:nvSpPr>
        <p:spPr>
          <a:xfrm>
            <a:off x="41827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ounded Rectangle 29"/>
          <p:cNvSpPr/>
          <p:nvPr/>
        </p:nvSpPr>
        <p:spPr>
          <a:xfrm>
            <a:off x="41827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ounded Rectangle 30"/>
          <p:cNvSpPr/>
          <p:nvPr/>
        </p:nvSpPr>
        <p:spPr>
          <a:xfrm>
            <a:off x="41503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687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27800" y="2428187"/>
            <a:ext cx="1491282" cy="1037852"/>
          </a:xfrm>
          <a:prstGeom prst="rect">
            <a:avLst/>
          </a:prstGeom>
        </p:spPr>
      </p:pic>
      <p:pic>
        <p:nvPicPr>
          <p:cNvPr id="38" name="Picture 3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831591">
            <a:off x="9904427" y="1954184"/>
            <a:ext cx="1491282" cy="1037852"/>
          </a:xfrm>
          <a:prstGeom prst="rect">
            <a:avLst/>
          </a:prstGeom>
        </p:spPr>
      </p:pic>
      <p:pic>
        <p:nvPicPr>
          <p:cNvPr id="33" name="Picture 32"/>
          <p:cNvPicPr>
            <a:picLocks noChangeAspect="1"/>
          </p:cNvPicPr>
          <p:nvPr/>
        </p:nvPicPr>
        <p:blipFill>
          <a:blip r:embed="rId2">
            <a:alphaModFix amt="66000"/>
            <a:extLst>
              <a:ext uri="{28A0092B-C50C-407E-A947-70E740481C1C}">
                <a14:useLocalDpi xmlns:a14="http://schemas.microsoft.com/office/drawing/2010/main" val="0"/>
              </a:ext>
            </a:extLst>
          </a:blip>
          <a:stretch>
            <a:fillRect/>
          </a:stretch>
        </p:blipFill>
        <p:spPr>
          <a:xfrm rot="831591">
            <a:off x="9266351" y="1738869"/>
            <a:ext cx="1491282" cy="1037852"/>
          </a:xfrm>
          <a:prstGeom prst="rect">
            <a:avLst/>
          </a:prstGeom>
        </p:spPr>
      </p:pic>
      <p:sp>
        <p:nvSpPr>
          <p:cNvPr id="5" name="Titel 4"/>
          <p:cNvSpPr>
            <a:spLocks noGrp="1"/>
          </p:cNvSpPr>
          <p:nvPr>
            <p:ph type="title"/>
          </p:nvPr>
        </p:nvSpPr>
        <p:spPr/>
        <p:txBody>
          <a:bodyPr/>
          <a:lstStyle/>
          <a:p>
            <a:r>
              <a:rPr lang="de-DE" dirty="0" smtClean="0"/>
              <a:t>Springen = </a:t>
            </a:r>
            <a:r>
              <a:rPr lang="de-DE" dirty="0" err="1" smtClean="0"/>
              <a:t>Jumping</a:t>
            </a:r>
            <a:endParaRPr lang="de-DE" dirty="0"/>
          </a:p>
        </p:txBody>
      </p:sp>
      <p:pic>
        <p:nvPicPr>
          <p:cNvPr id="19" name="Picture 18"/>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831591">
            <a:off x="8495385" y="1891890"/>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Langsam wirst du richtig gut. Lass uns in die Profi-Klasse aufsteigen und die ersten Tricks lernen. Die werden wir brauchen, um auf dem Mars gut voran zu kommen.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7934582" y="2252588"/>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t>
            </a:r>
            <a:r>
              <a:rPr lang="de-DE" dirty="0" err="1" smtClean="0">
                <a:solidFill>
                  <a:schemeClr val="bg1"/>
                </a:solidFill>
              </a:rPr>
              <a:t>j</a:t>
            </a:r>
            <a:r>
              <a:rPr lang="de-DE" dirty="0" smtClean="0">
                <a:solidFill>
                  <a:schemeClr val="bg1"/>
                </a:solidFill>
              </a:rPr>
              <a:t>“ soll die Drohne selbständig anfahren und dann WEIT springen</a:t>
            </a:r>
            <a:endParaRPr lang="de-DE" dirty="0">
              <a:solidFill>
                <a:schemeClr val="bg1"/>
              </a:solidFill>
            </a:endParaRPr>
          </a:p>
        </p:txBody>
      </p:sp>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rot="19205172">
            <a:off x="5797045" y="39687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6627030" y="374083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rot="2170656">
            <a:off x="7489905" y="399619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pic>
        <p:nvPicPr>
          <p:cNvPr id="4" name="Picture 3"/>
          <p:cNvPicPr>
            <a:picLocks noChangeAspect="1"/>
          </p:cNvPicPr>
          <p:nvPr/>
        </p:nvPicPr>
        <p:blipFill>
          <a:blip r:embed="rId3"/>
          <a:stretch>
            <a:fillRect/>
          </a:stretch>
        </p:blipFill>
        <p:spPr>
          <a:xfrm rot="20794649">
            <a:off x="3493195" y="4047222"/>
            <a:ext cx="934231" cy="753347"/>
          </a:xfrm>
          <a:prstGeom prst="rect">
            <a:avLst/>
          </a:prstGeom>
        </p:spPr>
      </p:pic>
      <p:sp>
        <p:nvSpPr>
          <p:cNvPr id="39" name="TextBox 24"/>
          <p:cNvSpPr txBox="1"/>
          <p:nvPr/>
        </p:nvSpPr>
        <p:spPr>
          <a:xfrm>
            <a:off x="4146049" y="5329740"/>
            <a:ext cx="7127392" cy="923330"/>
          </a:xfrm>
          <a:prstGeom prst="rect">
            <a:avLst/>
          </a:prstGeom>
          <a:noFill/>
        </p:spPr>
        <p:txBody>
          <a:bodyPr wrap="square" rtlCol="0">
            <a:spAutoFit/>
          </a:bodyPr>
          <a:lstStyle/>
          <a:p>
            <a:pPr marL="342900" indent="-342900">
              <a:buAutoNum type="arabicParenR"/>
            </a:pPr>
            <a:r>
              <a:rPr lang="de-DE" dirty="0" smtClean="0">
                <a:solidFill>
                  <a:schemeClr val="bg1"/>
                </a:solidFill>
              </a:rPr>
              <a:t>Messt aus, wie weit der Sumo springt.</a:t>
            </a:r>
          </a:p>
          <a:p>
            <a:pPr marL="342900" indent="-342900">
              <a:buAutoNum type="arabicParenR"/>
            </a:pPr>
            <a:r>
              <a:rPr lang="de-DE" dirty="0" smtClean="0">
                <a:solidFill>
                  <a:schemeClr val="bg1"/>
                </a:solidFill>
              </a:rPr>
              <a:t>Jetzt baut am Ende ein, dass sich der Sumo um 180 Grad dreht und fahrt genauso wieder zurück.</a:t>
            </a:r>
            <a:endParaRPr lang="de-DE" dirty="0">
              <a:solidFill>
                <a:schemeClr val="bg1"/>
              </a:solidFill>
            </a:endParaRPr>
          </a:p>
        </p:txBody>
      </p:sp>
    </p:spTree>
    <p:extLst>
      <p:ext uri="{BB962C8B-B14F-4D97-AF65-F5344CB8AC3E}">
        <p14:creationId xmlns:p14="http://schemas.microsoft.com/office/powerpoint/2010/main" val="1512373531"/>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0</TotalTime>
  <Words>930</Words>
  <Application>Microsoft Office PowerPoint</Application>
  <PresentationFormat>Widescreen</PresentationFormat>
  <Paragraphs>120</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DIN</vt:lpstr>
      <vt:lpstr>Basis</vt:lpstr>
      <vt:lpstr>Design1</vt:lpstr>
      <vt:lpstr>PowerPoint Presentation</vt:lpstr>
      <vt:lpstr>Der Jumping Sumo</vt:lpstr>
      <vt:lpstr>Der Jumping Sumo</vt:lpstr>
      <vt:lpstr>Einführung</vt:lpstr>
      <vt:lpstr>Batterieüberwachung</vt:lpstr>
      <vt:lpstr>Die erste Fahrprüfung</vt:lpstr>
      <vt:lpstr>Die Lösung</vt:lpstr>
      <vt:lpstr>Eigene Blöcke</vt:lpstr>
      <vt:lpstr>Springen = Jumping</vt:lpstr>
      <vt:lpstr>Video</vt:lpstr>
      <vt:lpstr>Fotografieren</vt:lpstr>
      <vt:lpstr>Die Marsmission</vt:lpstr>
      <vt:lpstr>Steuerung</vt:lpstr>
      <vt:lpstr>Feinere Steuerung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synyx</cp:lastModifiedBy>
  <cp:revision>92</cp:revision>
  <dcterms:created xsi:type="dcterms:W3CDTF">2016-08-27T09:01:45Z</dcterms:created>
  <dcterms:modified xsi:type="dcterms:W3CDTF">2017-03-17T09:48:19Z</dcterms:modified>
</cp:coreProperties>
</file>